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14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3021" r:id="rId13"/>
    <p:sldId id="3022" r:id="rId14"/>
    <p:sldId id="3018" r:id="rId15"/>
    <p:sldId id="3019" r:id="rId16"/>
    <p:sldId id="3029" r:id="rId17"/>
    <p:sldId id="3020" r:id="rId18"/>
    <p:sldId id="1071" r:id="rId19"/>
    <p:sldId id="1062" r:id="rId20"/>
    <p:sldId id="1063" r:id="rId21"/>
    <p:sldId id="1064" r:id="rId22"/>
    <p:sldId id="1070" r:id="rId23"/>
    <p:sldId id="1065" r:id="rId24"/>
    <p:sldId id="265" r:id="rId25"/>
    <p:sldId id="1069" r:id="rId26"/>
    <p:sldId id="3027" r:id="rId27"/>
    <p:sldId id="1079" r:id="rId28"/>
    <p:sldId id="3024" r:id="rId29"/>
    <p:sldId id="1078" r:id="rId30"/>
    <p:sldId id="3023" r:id="rId31"/>
    <p:sldId id="3028" r:id="rId32"/>
    <p:sldId id="2988" r:id="rId33"/>
    <p:sldId id="959" r:id="rId34"/>
    <p:sldId id="986" r:id="rId35"/>
    <p:sldId id="988" r:id="rId36"/>
    <p:sldId id="980" r:id="rId37"/>
    <p:sldId id="3025" r:id="rId38"/>
    <p:sldId id="1066" r:id="rId39"/>
    <p:sldId id="1067" r:id="rId40"/>
    <p:sldId id="1068" r:id="rId41"/>
    <p:sldId id="989" r:id="rId42"/>
    <p:sldId id="3012" r:id="rId43"/>
    <p:sldId id="3013" r:id="rId44"/>
    <p:sldId id="3015" r:id="rId45"/>
    <p:sldId id="1058" r:id="rId46"/>
    <p:sldId id="990" r:id="rId47"/>
    <p:sldId id="987" r:id="rId48"/>
    <p:sldId id="992" r:id="rId49"/>
    <p:sldId id="994" r:id="rId50"/>
    <p:sldId id="993" r:id="rId51"/>
    <p:sldId id="996" r:id="rId52"/>
    <p:sldId id="995" r:id="rId53"/>
    <p:sldId id="979" r:id="rId54"/>
    <p:sldId id="3026" r:id="rId55"/>
    <p:sldId id="981" r:id="rId56"/>
    <p:sldId id="997" r:id="rId57"/>
    <p:sldId id="998" r:id="rId58"/>
    <p:sldId id="999" r:id="rId59"/>
    <p:sldId id="3016" r:id="rId60"/>
    <p:sldId id="982" r:id="rId61"/>
    <p:sldId id="1054" r:id="rId62"/>
    <p:sldId id="1055" r:id="rId63"/>
    <p:sldId id="1056" r:id="rId64"/>
    <p:sldId id="1057" r:id="rId65"/>
    <p:sldId id="1001" r:id="rId66"/>
    <p:sldId id="983" r:id="rId67"/>
    <p:sldId id="472" r:id="rId68"/>
    <p:sldId id="1002" r:id="rId69"/>
    <p:sldId id="944" r:id="rId70"/>
    <p:sldId id="968" r:id="rId71"/>
    <p:sldId id="946" r:id="rId72"/>
    <p:sldId id="1076" r:id="rId73"/>
    <p:sldId id="947" r:id="rId74"/>
    <p:sldId id="284" r:id="rId75"/>
    <p:sldId id="984" r:id="rId76"/>
    <p:sldId id="1003" r:id="rId77"/>
    <p:sldId id="897" r:id="rId78"/>
    <p:sldId id="293" r:id="rId79"/>
    <p:sldId id="901" r:id="rId80"/>
    <p:sldId id="895" r:id="rId81"/>
    <p:sldId id="263" r:id="rId82"/>
    <p:sldId id="1074" r:id="rId83"/>
    <p:sldId id="1073" r:id="rId84"/>
    <p:sldId id="1075" r:id="rId85"/>
    <p:sldId id="1072" r:id="rId86"/>
    <p:sldId id="1077" r:id="rId87"/>
    <p:sldId id="932" r:id="rId88"/>
    <p:sldId id="937" r:id="rId89"/>
    <p:sldId id="935" r:id="rId90"/>
    <p:sldId id="933" r:id="rId91"/>
    <p:sldId id="934" r:id="rId92"/>
    <p:sldId id="260" r:id="rId93"/>
    <p:sldId id="938" r:id="rId94"/>
    <p:sldId id="474" r:id="rId95"/>
    <p:sldId id="484" r:id="rId96"/>
    <p:sldId id="931" r:id="rId97"/>
    <p:sldId id="930" r:id="rId98"/>
    <p:sldId id="282" r:id="rId99"/>
    <p:sldId id="920" r:id="rId100"/>
    <p:sldId id="307" r:id="rId101"/>
    <p:sldId id="925" r:id="rId102"/>
    <p:sldId id="349" r:id="rId103"/>
    <p:sldId id="1051" r:id="rId104"/>
    <p:sldId id="1052" r:id="rId105"/>
    <p:sldId id="924" r:id="rId106"/>
    <p:sldId id="268" r:id="rId107"/>
    <p:sldId id="1005" r:id="rId108"/>
    <p:sldId id="985" r:id="rId109"/>
    <p:sldId id="3017" r:id="rId110"/>
    <p:sldId id="3011" r:id="rId111"/>
    <p:sldId id="1004" r:id="rId112"/>
    <p:sldId id="974" r:id="rId1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3021"/>
            <p14:sldId id="3022"/>
            <p14:sldId id="3018"/>
            <p14:sldId id="3019"/>
            <p14:sldId id="3029"/>
            <p14:sldId id="3020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3027"/>
            <p14:sldId id="1079"/>
            <p14:sldId id="3024"/>
            <p14:sldId id="1078"/>
            <p14:sldId id="3023"/>
            <p14:sldId id="3028"/>
            <p14:sldId id="2988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  <p14:sldId id="3025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</p14:sldIdLst>
        </p14:section>
        <p14:section name="Output: A generic format of Names (Computable Names)" id="{AE21F17E-472C-3B47-B65D-C1DA71B50E50}">
          <p14:sldIdLst>
            <p14:sldId id="3015"/>
            <p14:sldId id="1058"/>
            <p14:sldId id="990"/>
            <p14:sldId id="987"/>
            <p14:sldId id="992"/>
            <p14:sldId id="994"/>
            <p14:sldId id="993"/>
            <p14:sldId id="996"/>
            <p14:sldId id="995"/>
            <p14:sldId id="979"/>
            <p14:sldId id="3026"/>
          </p14:sldIdLst>
        </p14:section>
        <p14:section name="Process: the Operational Strategies" id="{44570EC8-1AFD-7844-ADEE-6037973E1F44}">
          <p14:sldIdLst>
            <p14:sldId id="981"/>
            <p14:sldId id="997"/>
            <p14:sldId id="998"/>
            <p14:sldId id="999"/>
            <p14:sldId id="3016"/>
          </p14:sldIdLst>
        </p14:section>
        <p14:section name="Inputs: Known Methods and Tools" id="{6DC8336C-6B08-A140-B7B1-95CEF5B7EBF0}">
          <p14:sldIdLst>
            <p14:sldId id="982"/>
            <p14:sldId id="1054"/>
            <p14:sldId id="1055"/>
            <p14:sldId id="1056"/>
            <p14:sldId id="1057"/>
            <p14:sldId id="1001"/>
          </p14:sldIdLst>
        </p14:section>
        <p14:section name="Boundary Conditions: What other things to think about?" id="{04012223-BCD6-D741-91E1-5C4BB5769C32}">
          <p14:sldIdLst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7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2"/>
    <p:restoredTop sz="89214"/>
  </p:normalViewPr>
  <p:slideViewPr>
    <p:cSldViewPr snapToGrid="0">
      <p:cViewPr varScale="1">
        <p:scale>
          <a:sx n="132" d="100"/>
          <a:sy n="132" d="100"/>
        </p:scale>
        <p:origin x="168" y="5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538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2368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434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759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945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03113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99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73500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2782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30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851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8755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5302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7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71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7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5.png"/><Relationship Id="rId4" Type="http://schemas.openxmlformats.org/officeDocument/2006/relationships/image" Target="../media/image174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10" Type="http://schemas.openxmlformats.org/officeDocument/2006/relationships/image" Target="../media/image182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ysicist" TargetMode="External"/><Relationship Id="rId7" Type="http://schemas.openxmlformats.org/officeDocument/2006/relationships/image" Target="../media/image19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artmouth.edu/~matc/MathDrama/reading/Wigner.html" TargetMode="External"/><Relationship Id="rId5" Type="http://schemas.openxmlformats.org/officeDocument/2006/relationships/hyperlink" Target="https://en.wikipedia.org/wiki/The_Unreasonable_Effectiveness_of_Mathematics_in_the_Natural_Sciences#cite_note-1" TargetMode="External"/><Relationship Id="rId4" Type="http://schemas.openxmlformats.org/officeDocument/2006/relationships/hyperlink" Target="https://en.wikipedia.org/wiki/Eugene_Wigner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k0zUZW-U_M?t=34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hyperlink" Target="https://youtu.be/60P7717-XOQ" TargetMode="External"/><Relationship Id="rId4" Type="http://schemas.openxmlformats.org/officeDocument/2006/relationships/hyperlink" Target="https://youtu.be/_8yVOC4ciXc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hyperlink" Target="https://homotopytypetheory.org/book/" TargetMode="External"/><Relationship Id="rId7" Type="http://schemas.openxmlformats.org/officeDocument/2006/relationships/hyperlink" Target="https://en.wikipedia.org/wiki/Vladimir_Voevodsk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hyperlink" Target="https://www.quantamagazine.org/univalent-foundations-redefines-mathematics-20150519/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s://github.com/UniMath/UniMath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youtu.be/xgyMY9w7-ew?t=278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enri_Poincar%C3%A9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hyperlink" Target="https://en.wikipedia.org/wiki/Henri_Poincar%C3%A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11" Type="http://schemas.openxmlformats.org/officeDocument/2006/relationships/image" Target="../media/image65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62.jpeg"/><Relationship Id="rId9" Type="http://schemas.openxmlformats.org/officeDocument/2006/relationships/hyperlink" Target="https://georgelakoff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KIoiO9CSXU?t=341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87.gif"/><Relationship Id="rId4" Type="http://schemas.openxmlformats.org/officeDocument/2006/relationships/image" Target="../media/image84.gif"/><Relationship Id="rId9" Type="http://schemas.openxmlformats.org/officeDocument/2006/relationships/hyperlink" Target="http://info.cern.ch/hypertext/WWW/TheProject.html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93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92.png"/><Relationship Id="rId5" Type="http://schemas.openxmlformats.org/officeDocument/2006/relationships/image" Target="../media/image90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89.png"/><Relationship Id="rId9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hyperlink" Target="https://youtu.be/4ow0Qwhy1-c?t=22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17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11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16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14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3.png"/><Relationship Id="rId23" Type="http://schemas.openxmlformats.org/officeDocument/2006/relationships/image" Target="../media/image115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2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18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9.png"/><Relationship Id="rId14" Type="http://schemas.microsoft.com/office/2007/relationships/diagramDrawing" Target="../diagrams/drawin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21.png"/><Relationship Id="rId4" Type="http://schemas.openxmlformats.org/officeDocument/2006/relationships/hyperlink" Target="https://youtu.be/zxAV_Re4OWA?t=239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22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23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62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30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5" Type="http://schemas.openxmlformats.org/officeDocument/2006/relationships/image" Target="../media/image134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28.png"/><Relationship Id="rId9" Type="http://schemas.openxmlformats.org/officeDocument/2006/relationships/image" Target="../media/image132.png"/><Relationship Id="rId14" Type="http://schemas.openxmlformats.org/officeDocument/2006/relationships/hyperlink" Target="https://en.wikipedia.org/wiki/Henri_Poincar%C3%A9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7.jpeg"/><Relationship Id="rId4" Type="http://schemas.openxmlformats.org/officeDocument/2006/relationships/image" Target="../media/image13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4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8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6.tif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0.png"/><Relationship Id="rId4" Type="http://schemas.openxmlformats.org/officeDocument/2006/relationships/hyperlink" Target="https://youtu.be/oZrZlx2fmcM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66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3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65.png"/><Relationship Id="rId4" Type="http://schemas.openxmlformats.org/officeDocument/2006/relationships/image" Target="../media/image162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Miracle of Math in Natural Science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699"/>
            <a:ext cx="6506766" cy="3212299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sz="1400" dirty="0"/>
              <a:t>"</a:t>
            </a:r>
            <a:r>
              <a:rPr lang="en-US" sz="1400" b="1" dirty="0"/>
              <a:t>The Unreasonable Effectiveness of Mathematics in the Natural Sciences</a:t>
            </a:r>
            <a:r>
              <a:rPr lang="en-US" sz="1400" dirty="0"/>
              <a:t>" is the title of an article published in 1960 by the </a:t>
            </a:r>
            <a:r>
              <a:rPr lang="en-US" sz="1400" dirty="0">
                <a:hlinkClick r:id="rId3" tooltip="Physicist"/>
              </a:rPr>
              <a:t>physicist</a:t>
            </a:r>
            <a:r>
              <a:rPr lang="en-US" sz="1400" dirty="0"/>
              <a:t> </a:t>
            </a:r>
            <a:r>
              <a:rPr lang="en-US" sz="1400" dirty="0">
                <a:hlinkClick r:id="rId4" tooltip="Eugene Wigner"/>
              </a:rPr>
              <a:t>Eugene Wigner</a:t>
            </a:r>
            <a:r>
              <a:rPr lang="en-US" sz="1400" dirty="0"/>
              <a:t>.</a:t>
            </a:r>
            <a:r>
              <a:rPr lang="en-US" sz="1400" baseline="30000" dirty="0">
                <a:hlinkClick r:id="rId5"/>
              </a:rPr>
              <a:t>[1]</a:t>
            </a:r>
            <a:r>
              <a:rPr lang="en-US" sz="1400" dirty="0"/>
              <a:t> </a:t>
            </a:r>
          </a:p>
          <a:p>
            <a:pPr marL="114300" indent="0">
              <a:spcBef>
                <a:spcPct val="65000"/>
              </a:spcBef>
              <a:buNone/>
            </a:pPr>
            <a:endParaRPr lang="en-US" sz="1400" dirty="0"/>
          </a:p>
          <a:p>
            <a:pPr>
              <a:spcBef>
                <a:spcPct val="65000"/>
              </a:spcBef>
            </a:pPr>
            <a:r>
              <a:rPr lang="en-US" sz="1400" b="1" dirty="0"/>
              <a:t>It is all about Name Space Management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Namespace can be compressed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It allows effective representation of both spacetime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31E0-3573-4F4D-9371-2975E5315DE1}"/>
              </a:ext>
            </a:extLst>
          </p:cNvPr>
          <p:cNvSpPr txBox="1"/>
          <p:nvPr/>
        </p:nvSpPr>
        <p:spPr>
          <a:xfrm>
            <a:off x="2464067" y="2301664"/>
            <a:ext cx="55386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Link to the original text: </a:t>
            </a:r>
            <a:r>
              <a:rPr lang="en-US" sz="1050" dirty="0">
                <a:hlinkClick r:id="rId6"/>
              </a:rPr>
              <a:t>http://</a:t>
            </a:r>
            <a:r>
              <a:rPr lang="en-US" sz="1050" dirty="0" err="1">
                <a:hlinkClick r:id="rId6"/>
              </a:rPr>
              <a:t>www.dartmouth.edu</a:t>
            </a:r>
            <a:r>
              <a:rPr lang="en-US" sz="1050" dirty="0">
                <a:hlinkClick r:id="rId6"/>
              </a:rPr>
              <a:t>/~</a:t>
            </a:r>
            <a:r>
              <a:rPr lang="en-US" sz="1050" dirty="0" err="1">
                <a:hlinkClick r:id="rId6"/>
              </a:rPr>
              <a:t>matc</a:t>
            </a:r>
            <a:r>
              <a:rPr lang="en-US" sz="1050" dirty="0">
                <a:hlinkClick r:id="rId6"/>
              </a:rPr>
              <a:t>/</a:t>
            </a:r>
            <a:r>
              <a:rPr lang="en-US" sz="1050" dirty="0" err="1">
                <a:hlinkClick r:id="rId6"/>
              </a:rPr>
              <a:t>MathDrama</a:t>
            </a:r>
            <a:r>
              <a:rPr lang="en-US" sz="1050" dirty="0">
                <a:hlinkClick r:id="rId6"/>
              </a:rPr>
              <a:t>/reading/</a:t>
            </a:r>
            <a:r>
              <a:rPr lang="en-US" sz="1050" dirty="0" err="1">
                <a:hlinkClick r:id="rId6"/>
              </a:rPr>
              <a:t>Wigner.html</a:t>
            </a:r>
            <a:endParaRPr lang="en-TW" sz="105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4EA10D0-9581-574C-8DE6-A039B2EE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7481" y="2571750"/>
            <a:ext cx="1626585" cy="22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0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the minimum Symbol Space?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29043079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binary valued system the smallest symbol set?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174685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Memoization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9601707-B5E5-A345-BC76-FB26CEDC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787" y="1017725"/>
            <a:ext cx="5554426" cy="380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811E4-36AD-404E-A61C-6F3FC00DDE0B}"/>
              </a:ext>
            </a:extLst>
          </p:cNvPr>
          <p:cNvSpPr txBox="1"/>
          <p:nvPr/>
        </p:nvSpPr>
        <p:spPr>
          <a:xfrm>
            <a:off x="2301186" y="4812882"/>
            <a:ext cx="4541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3"/>
              </a:rPr>
              <a:t>An important technique to manage names dynamically!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7807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Maybe we should teach Math in a different sequence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6099-4635-D640-9134-20ECAFD03BFD}"/>
              </a:ext>
            </a:extLst>
          </p:cNvPr>
          <p:cNvSpPr txBox="1"/>
          <p:nvPr/>
        </p:nvSpPr>
        <p:spPr>
          <a:xfrm>
            <a:off x="2888685" y="2920095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curriculum modeled after</a:t>
            </a:r>
          </a:p>
          <a:p>
            <a:pPr algn="ctr"/>
            <a:r>
              <a:rPr lang="en-TW" dirty="0"/>
              <a:t>Curry-Howard-Lambek Correspondence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7E963-8EDB-2145-83C2-F67E4F84A985}"/>
              </a:ext>
            </a:extLst>
          </p:cNvPr>
          <p:cNvSpPr txBox="1"/>
          <p:nvPr/>
        </p:nvSpPr>
        <p:spPr>
          <a:xfrm>
            <a:off x="3554734" y="21944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notion of Pureness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41D0-61C4-134F-8375-B95DFC567E52}"/>
              </a:ext>
            </a:extLst>
          </p:cNvPr>
          <p:cNvSpPr txBox="1"/>
          <p:nvPr/>
        </p:nvSpPr>
        <p:spPr>
          <a:xfrm>
            <a:off x="3191655" y="2571750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Approximation to Idealized Truth</a:t>
            </a:r>
          </a:p>
        </p:txBody>
      </p:sp>
    </p:spTree>
    <p:extLst>
      <p:ext uri="{BB962C8B-B14F-4D97-AF65-F5344CB8AC3E}">
        <p14:creationId xmlns:p14="http://schemas.microsoft.com/office/powerpoint/2010/main" val="1834412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Namespace at Scale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5E974-F801-0241-B98B-7E430FA4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" y="1527949"/>
            <a:ext cx="4148489" cy="2887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C1380-E524-6E4E-8E70-F93676A0A9CD}"/>
              </a:ext>
            </a:extLst>
          </p:cNvPr>
          <p:cNvSpPr txBox="1"/>
          <p:nvPr/>
        </p:nvSpPr>
        <p:spPr>
          <a:xfrm>
            <a:off x="883370" y="4415728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4"/>
              </a:rPr>
              <a:t>GPT-3 A very large vocabulary</a:t>
            </a:r>
            <a:r>
              <a:rPr lang="en-TW" dirty="0"/>
              <a:t> to date</a:t>
            </a:r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1E22F5A-E0E9-E048-9E44-6FB7A1EED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414" y="1527949"/>
            <a:ext cx="4148488" cy="2887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A5565-1EC1-BE43-B290-0494D4FBC961}"/>
              </a:ext>
            </a:extLst>
          </p:cNvPr>
          <p:cNvSpPr txBox="1"/>
          <p:nvPr/>
        </p:nvSpPr>
        <p:spPr>
          <a:xfrm>
            <a:off x="4743118" y="4415727"/>
            <a:ext cx="403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5"/>
              </a:rPr>
              <a:t>An earlier industrialized computable vocabulary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F0645-93DB-844E-8BC1-6ED69FC2B1EE}"/>
              </a:ext>
            </a:extLst>
          </p:cNvPr>
          <p:cNvSpPr txBox="1"/>
          <p:nvPr/>
        </p:nvSpPr>
        <p:spPr>
          <a:xfrm>
            <a:off x="1419615" y="4723504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175 Billion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364560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Approximation</a:t>
            </a:r>
            <a:br>
              <a:rPr lang="en" dirty="0"/>
            </a:br>
            <a:br>
              <a:rPr lang="en" dirty="0"/>
            </a:br>
            <a:r>
              <a:rPr lang="en" dirty="0"/>
              <a:t>If there are called the same name, </a:t>
            </a:r>
            <a:br>
              <a:rPr lang="en" dirty="0"/>
            </a:br>
            <a:r>
              <a:rPr lang="en" dirty="0"/>
              <a:t>they must be </a:t>
            </a:r>
            <a:r>
              <a:rPr lang="en" b="1" i="1" dirty="0"/>
              <a:t>equal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Vladimir </a:t>
            </a:r>
            <a:r>
              <a:rPr lang="en-US" dirty="0" err="1"/>
              <a:t>Voevodsk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3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7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97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352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AACC-ACA0-F44D-BDD7-88C46330F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8728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>
                <a:latin typeface="Bank Gothic Medium" pitchFamily="2" charset="77"/>
              </a:rPr>
              <a:t> 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Context: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Describe the Spatial and Temporal boundaries of the project.</a:t>
            </a:r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9EEABBC8-CD11-004E-B79F-BFC35F53B25C}"/>
              </a:ext>
            </a:extLst>
          </p:cNvPr>
          <p:cNvSpPr/>
          <p:nvPr/>
        </p:nvSpPr>
        <p:spPr>
          <a:xfrm>
            <a:off x="341597" y="728002"/>
            <a:ext cx="8459504" cy="369125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5100" rtlCol="0" anchor="t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27740-7F75-514C-AE63-691AEC8EF55E}"/>
              </a:ext>
            </a:extLst>
          </p:cNvPr>
          <p:cNvSpPr txBox="1"/>
          <p:nvPr/>
        </p:nvSpPr>
        <p:spPr>
          <a:xfrm>
            <a:off x="2913207" y="2211798"/>
            <a:ext cx="32960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Concrete Implementation Process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ank Gothic Medium" pitchFamily="2" charset="77"/>
              </a:rPr>
              <a:t>Boundary</a:t>
            </a:r>
            <a:r>
              <a:rPr lang="zh-CN" altLang="en-US" sz="1800" b="1" dirty="0">
                <a:latin typeface="Bank Gothic Medium" pitchFamily="2" charset="77"/>
              </a:rPr>
              <a:t> </a:t>
            </a:r>
            <a:r>
              <a:rPr lang="en-US" altLang="zh-CN" sz="1800" b="1">
                <a:latin typeface="Bank Gothic Medium" pitchFamily="2" charset="77"/>
              </a:rPr>
              <a:t>Conditions</a:t>
            </a:r>
            <a:r>
              <a:rPr lang="en-US" sz="1800" b="1">
                <a:latin typeface="Bank Gothic Medium" pitchFamily="2" charset="77"/>
              </a:rPr>
              <a:t>: </a:t>
            </a:r>
            <a:r>
              <a:rPr lang="en-US" sz="1500" dirty="0">
                <a:latin typeface="Avenir Next Condensed Ultra Lig" panose="020B0206020202020204" pitchFamily="34" charset="77"/>
              </a:rPr>
              <a:t>When and how the boundaries of the previously defined ”Context” could be broken?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491517" y="1102044"/>
            <a:ext cx="8133157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Goal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</a:t>
              </a:r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Mission Statement written in an imperative sentence with reference to “Context”.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Measurable Effects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Conditional statements of the observable implementation outcomes that satisfy the “Goal”.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579728"/>
            <a:ext cx="2430000" cy="15746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Outputs</a:t>
            </a:r>
          </a:p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list of noun phrases that  declares the deliverable </a:t>
            </a:r>
            <a:r>
              <a:rPr lang="en-US" sz="1500" dirty="0">
                <a:latin typeface="Avenir Next Condensed Ultra Lig" panose="020B0206020202020204" pitchFamily="34" charset="77"/>
              </a:rPr>
              <a:t>items from proposed activities</a:t>
            </a: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59533" y="2516182"/>
            <a:ext cx="2863988" cy="1755074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Activities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structured set of actions that depicts implementation activities.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Ideally written in a formalized process specification language</a:t>
            </a:r>
          </a:p>
          <a:p>
            <a:pPr algn="ctr"/>
            <a:endParaRPr lang="zh-CN" altLang="en-US" sz="1050" dirty="0"/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23521" y="2584762"/>
            <a:ext cx="2815048" cy="1574696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Inputs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Prescribe the required resources to be consumed in the implementation Process </a:t>
            </a:r>
          </a:p>
          <a:p>
            <a:pPr algn="ctr"/>
            <a:endParaRPr lang="zh-CN" altLang="en-US" sz="1050" dirty="0"/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683906C-E8C4-422F-AA3A-E6983CFCC0D8}"/>
              </a:ext>
            </a:extLst>
          </p:cNvPr>
          <p:cNvSpPr txBox="1"/>
          <p:nvPr/>
        </p:nvSpPr>
        <p:spPr>
          <a:xfrm>
            <a:off x="3499138" y="774822"/>
            <a:ext cx="22156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b="1" dirty="0"/>
              <a:t>Abstract Specification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E8C979-87BE-4DBA-BCF3-F5789A1E888C}"/>
              </a:ext>
            </a:extLst>
          </p:cNvPr>
          <p:cNvCxnSpPr/>
          <p:nvPr/>
        </p:nvCxnSpPr>
        <p:spPr>
          <a:xfrm>
            <a:off x="341597" y="2232580"/>
            <a:ext cx="845950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A525CD-37CD-054F-8592-ED76F9721ED4}"/>
              </a:ext>
            </a:extLst>
          </p:cNvPr>
          <p:cNvSpPr txBox="1"/>
          <p:nvPr/>
        </p:nvSpPr>
        <p:spPr>
          <a:xfrm>
            <a:off x="1782479" y="42976"/>
            <a:ext cx="5218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200" dirty="0">
                <a:solidFill>
                  <a:srgbClr val="FF0000"/>
                </a:solidFill>
              </a:rPr>
              <a:t>A Logic Model is a Function</a:t>
            </a:r>
          </a:p>
        </p:txBody>
      </p:sp>
    </p:spTree>
    <p:extLst>
      <p:ext uri="{BB962C8B-B14F-4D97-AF65-F5344CB8AC3E}">
        <p14:creationId xmlns:p14="http://schemas.microsoft.com/office/powerpoint/2010/main" val="287641126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Thinking in Math = Acting in Namespaces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1744148" y="2238426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Bertrand Russell’s Principles of Mathematics on “</a:t>
            </a:r>
            <a:r>
              <a:rPr lang="en-TW" b="1" i="1" dirty="0"/>
              <a:t>Doctrine of Types</a:t>
            </a:r>
            <a:r>
              <a:rPr lang="en-TW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1615923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3FA0E-877B-5A4E-8819-BFE4CE5BB145}"/>
              </a:ext>
            </a:extLst>
          </p:cNvPr>
          <p:cNvSpPr txBox="1"/>
          <p:nvPr/>
        </p:nvSpPr>
        <p:spPr>
          <a:xfrm>
            <a:off x="363152" y="2788914"/>
            <a:ext cx="8417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way to write and organize names becomes the essence.</a:t>
            </a:r>
          </a:p>
          <a:p>
            <a:pPr algn="ctr"/>
            <a:r>
              <a:rPr lang="en-TW" sz="3600" dirty="0"/>
              <a:t>What methods and tools can be helpful?</a:t>
            </a:r>
          </a:p>
        </p:txBody>
      </p:sp>
    </p:spTree>
    <p:extLst>
      <p:ext uri="{BB962C8B-B14F-4D97-AF65-F5344CB8AC3E}">
        <p14:creationId xmlns:p14="http://schemas.microsoft.com/office/powerpoint/2010/main" val="388427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How to cope </a:t>
            </a:r>
            <a:r>
              <a:rPr lang="en-TW" sz="2000" dirty="0"/>
              <a:t>with Infinite Number of Namespaces?</a:t>
            </a:r>
            <a:br>
              <a:rPr lang="en-TW" sz="2000" dirty="0"/>
            </a:br>
            <a:r>
              <a:rPr lang="en-TW" sz="2000" dirty="0"/>
              <a:t>Category Theory to the rescue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8180512-C1F9-5446-9B7B-BF1C669B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16" y="1378848"/>
            <a:ext cx="4050568" cy="3123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20DC5-2EED-A642-9D61-59329383CE5C}"/>
              </a:ext>
            </a:extLst>
          </p:cNvPr>
          <p:cNvSpPr txBox="1"/>
          <p:nvPr/>
        </p:nvSpPr>
        <p:spPr>
          <a:xfrm>
            <a:off x="3226676" y="4698475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/UKIoiO9CSXU?t=341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96056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5030</TotalTime>
  <Words>3946</Words>
  <Application>Microsoft Macintosh PowerPoint</Application>
  <PresentationFormat>On-screen Show (16:9)</PresentationFormat>
  <Paragraphs>704</Paragraphs>
  <Slides>111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111</vt:i4>
      </vt:variant>
    </vt:vector>
  </HeadingPairs>
  <TitlesOfParts>
    <vt:vector size="125" baseType="lpstr">
      <vt:lpstr>Adobe 繁黑體 Std B</vt:lpstr>
      <vt:lpstr>Bank Gothic Medium</vt:lpstr>
      <vt:lpstr>Exo 2</vt:lpstr>
      <vt:lpstr>Roboto Condensed Light</vt:lpstr>
      <vt:lpstr>华文细黑</vt:lpstr>
      <vt:lpstr>Arial</vt:lpstr>
      <vt:lpstr>Arial Rounded MT Bold</vt:lpstr>
      <vt:lpstr>Avenir Next Condensed Ultra Lig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What is the minimum Symbol Space?</vt:lpstr>
      <vt:lpstr>Is binary valued system the smallest symbol set?</vt:lpstr>
      <vt:lpstr>Computable Logic and Types of “Birds”</vt:lpstr>
      <vt:lpstr>The Names of Birds (Functions)</vt:lpstr>
      <vt:lpstr>Memoization</vt:lpstr>
      <vt:lpstr>Maybe we should teach Math in a different sequence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Namespace at Scale</vt:lpstr>
      <vt:lpstr>First Approximation  If there are called the same name,  they must be equal.</vt:lpstr>
      <vt:lpstr>The man who redefined Equal in Math! </vt:lpstr>
      <vt:lpstr>Memoization: Remember Generated Names</vt:lpstr>
      <vt:lpstr>In Pure Computation:   Function is the ONLY thing.</vt:lpstr>
      <vt:lpstr>The Universal Structure in 𝜆-Calculus Form</vt:lpstr>
      <vt:lpstr>PowerPoint Presentation</vt:lpstr>
      <vt:lpstr>Lecture Outline</vt:lpstr>
      <vt:lpstr>Names gave birth to Cognitive Abilities  - Laozi</vt:lpstr>
      <vt:lpstr>The History of True Names</vt:lpstr>
      <vt:lpstr>Arts and Sciences of NsM</vt:lpstr>
      <vt:lpstr>Thinking in Math = Acting in Namespaces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How to cope with Infinite Number of Namespaces? Category Theory to the rescue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The Miracle of Math in Natural Science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872</cp:revision>
  <dcterms:modified xsi:type="dcterms:W3CDTF">2020-11-09T12:20:24Z</dcterms:modified>
</cp:coreProperties>
</file>